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6" r:id="rId3"/>
    <p:sldId id="291" r:id="rId4"/>
    <p:sldId id="289" r:id="rId5"/>
    <p:sldId id="292" r:id="rId6"/>
    <p:sldId id="269" r:id="rId7"/>
    <p:sldId id="267" r:id="rId8"/>
    <p:sldId id="268" r:id="rId9"/>
    <p:sldId id="270" r:id="rId10"/>
    <p:sldId id="271" r:id="rId11"/>
    <p:sldId id="256" r:id="rId12"/>
    <p:sldId id="257" r:id="rId13"/>
    <p:sldId id="258" r:id="rId14"/>
    <p:sldId id="259" r:id="rId15"/>
    <p:sldId id="279" r:id="rId16"/>
    <p:sldId id="261" r:id="rId17"/>
    <p:sldId id="260" r:id="rId18"/>
    <p:sldId id="281" r:id="rId19"/>
    <p:sldId id="262" r:id="rId20"/>
    <p:sldId id="263" r:id="rId21"/>
    <p:sldId id="272" r:id="rId22"/>
    <p:sldId id="274" r:id="rId23"/>
    <p:sldId id="282" r:id="rId24"/>
    <p:sldId id="275" r:id="rId25"/>
    <p:sldId id="276" r:id="rId26"/>
    <p:sldId id="283" r:id="rId27"/>
    <p:sldId id="277" r:id="rId28"/>
    <p:sldId id="278" r:id="rId29"/>
    <p:sldId id="284" r:id="rId30"/>
    <p:sldId id="285" r:id="rId31"/>
    <p:sldId id="286" r:id="rId32"/>
    <p:sldId id="287" r:id="rId33"/>
    <p:sldId id="293" r:id="rId3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AC6B-D4F1-42EC-ADF4-DC67349C7CDE}" type="datetimeFigureOut">
              <a:rPr lang="bs-Latn-BA" smtClean="0"/>
              <a:t>30.05.2022.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2553-CF96-4D07-BE8A-0693E9B4B42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5791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AC6B-D4F1-42EC-ADF4-DC67349C7CDE}" type="datetimeFigureOut">
              <a:rPr lang="bs-Latn-BA" smtClean="0"/>
              <a:t>30.05.2022.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2553-CF96-4D07-BE8A-0693E9B4B42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0764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AC6B-D4F1-42EC-ADF4-DC67349C7CDE}" type="datetimeFigureOut">
              <a:rPr lang="bs-Latn-BA" smtClean="0"/>
              <a:t>30.05.2022.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2553-CF96-4D07-BE8A-0693E9B4B42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2676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AC6B-D4F1-42EC-ADF4-DC67349C7CDE}" type="datetimeFigureOut">
              <a:rPr lang="bs-Latn-BA" smtClean="0"/>
              <a:t>30.05.2022.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2553-CF96-4D07-BE8A-0693E9B4B42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5064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AC6B-D4F1-42EC-ADF4-DC67349C7CDE}" type="datetimeFigureOut">
              <a:rPr lang="bs-Latn-BA" smtClean="0"/>
              <a:t>30.05.2022.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2553-CF96-4D07-BE8A-0693E9B4B42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6240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AC6B-D4F1-42EC-ADF4-DC67349C7CDE}" type="datetimeFigureOut">
              <a:rPr lang="bs-Latn-BA" smtClean="0"/>
              <a:t>30.05.2022.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2553-CF96-4D07-BE8A-0693E9B4B42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1783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AC6B-D4F1-42EC-ADF4-DC67349C7CDE}" type="datetimeFigureOut">
              <a:rPr lang="bs-Latn-BA" smtClean="0"/>
              <a:t>30.05.2022.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2553-CF96-4D07-BE8A-0693E9B4B42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0841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AC6B-D4F1-42EC-ADF4-DC67349C7CDE}" type="datetimeFigureOut">
              <a:rPr lang="bs-Latn-BA" smtClean="0"/>
              <a:t>30.05.2022.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2553-CF96-4D07-BE8A-0693E9B4B42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8048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AC6B-D4F1-42EC-ADF4-DC67349C7CDE}" type="datetimeFigureOut">
              <a:rPr lang="bs-Latn-BA" smtClean="0"/>
              <a:t>30.05.2022.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2553-CF96-4D07-BE8A-0693E9B4B42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7240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AC6B-D4F1-42EC-ADF4-DC67349C7CDE}" type="datetimeFigureOut">
              <a:rPr lang="bs-Latn-BA" smtClean="0"/>
              <a:t>30.05.2022.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2553-CF96-4D07-BE8A-0693E9B4B42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3582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AC6B-D4F1-42EC-ADF4-DC67349C7CDE}" type="datetimeFigureOut">
              <a:rPr lang="bs-Latn-BA" smtClean="0"/>
              <a:t>30.05.2022.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2553-CF96-4D07-BE8A-0693E9B4B42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8548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0AC6B-D4F1-42EC-ADF4-DC67349C7CDE}" type="datetimeFigureOut">
              <a:rPr lang="bs-Latn-BA" smtClean="0"/>
              <a:t>30.05.2022.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2553-CF96-4D07-BE8A-0693E9B4B429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6495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latin typeface="Times New Roman" pitchFamily="18" charset="0"/>
                <a:cs typeface="Times New Roman" pitchFamily="18" charset="0"/>
              </a:rPr>
              <a:t>Stručno usavršavanje</a:t>
            </a:r>
            <a:endParaRPr lang="bs-Latn-B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bs-Latn-BA" b="1" dirty="0" smtClean="0"/>
          </a:p>
          <a:p>
            <a:pPr marL="0" indent="0">
              <a:buNone/>
            </a:pPr>
            <a:endParaRPr lang="bs-Latn-BA" b="1" dirty="0"/>
          </a:p>
          <a:p>
            <a:pPr marL="0" indent="0">
              <a:buNone/>
            </a:pPr>
            <a:r>
              <a:rPr lang="bs-Latn-BA" b="1" dirty="0" smtClean="0">
                <a:latin typeface="Times New Roman" pitchFamily="18" charset="0"/>
                <a:cs typeface="Times New Roman" pitchFamily="18" charset="0"/>
              </a:rPr>
              <a:t>    Uticaj </a:t>
            </a:r>
            <a:r>
              <a:rPr lang="bs-Latn-BA" b="1" dirty="0">
                <a:latin typeface="Times New Roman" pitchFamily="18" charset="0"/>
                <a:cs typeface="Times New Roman" pitchFamily="18" charset="0"/>
              </a:rPr>
              <a:t>tehnologije na razvoj djece školske </a:t>
            </a:r>
            <a:r>
              <a:rPr lang="bs-Latn-BA" b="1" dirty="0" smtClean="0">
                <a:latin typeface="Times New Roman" pitchFamily="18" charset="0"/>
                <a:cs typeface="Times New Roman" pitchFamily="18" charset="0"/>
              </a:rPr>
              <a:t>dobi</a:t>
            </a:r>
          </a:p>
          <a:p>
            <a:pPr marL="0" indent="0">
              <a:buNone/>
            </a:pPr>
            <a:r>
              <a:rPr lang="bs-Latn-B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s-Latn-BA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s-Latn-BA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marL="0" indent="0">
              <a:buNone/>
            </a:pPr>
            <a:r>
              <a:rPr lang="bs-Latn-B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b="1" dirty="0" smtClean="0">
                <a:latin typeface="Times New Roman" pitchFamily="18" charset="0"/>
                <a:cs typeface="Times New Roman" pitchFamily="18" charset="0"/>
              </a:rPr>
              <a:t>                          Sarajevo, maj 2022.</a:t>
            </a:r>
            <a:endParaRPr lang="bs-Latn-B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42244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3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/>
          <a:lstStyle/>
          <a:p>
            <a:r>
              <a:rPr lang="bs-Latn-BA" b="1" dirty="0" smtClean="0">
                <a:latin typeface="Times New Roman" pitchFamily="18" charset="0"/>
                <a:cs typeface="Times New Roman" pitchFamily="18" charset="0"/>
              </a:rPr>
              <a:t>Rezultati istraživanja</a:t>
            </a:r>
            <a:endParaRPr lang="bs-Latn-B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86388"/>
            <a:ext cx="600271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9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8" y="980728"/>
            <a:ext cx="803346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2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3303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3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44850" y="3386931"/>
          <a:ext cx="26543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43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u="none" strike="noStrike">
                          <a:effectLst/>
                        </a:rPr>
                        <a:t>U potpunosti se slažem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u="none" strike="noStrike">
                          <a:effectLst/>
                        </a:rPr>
                        <a:t>Slažem se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Ne izjašnjavam se (slažem se i ne slažem se)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u="none" strike="noStrike">
                          <a:effectLst/>
                        </a:rPr>
                        <a:t>Ne slažem se</a:t>
                      </a:r>
                      <a:endParaRPr lang="bs-Latn-B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u="none" strike="noStrike" dirty="0">
                          <a:effectLst/>
                        </a:rPr>
                        <a:t>U potpunosti se ne slažem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8380"/>
            <a:ext cx="8136904" cy="48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6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6" y="332656"/>
            <a:ext cx="8280920" cy="5976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10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s-Latn-B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s-Latn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H1</a:t>
            </a:r>
            <a:r>
              <a:rPr lang="bs-Latn-B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s-Latn-B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Učenici </a:t>
            </a:r>
            <a:r>
              <a:rPr lang="bs-Latn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koriste računar </a:t>
            </a:r>
            <a:r>
              <a:rPr lang="bs-Latn-B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 igranje igrice</a:t>
            </a:r>
            <a:r>
              <a:rPr lang="bs-Latn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bs-Latn-B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s-Latn-BA" dirty="0">
                <a:latin typeface="Times New Roman" pitchFamily="18" charset="0"/>
                <a:cs typeface="Times New Roman" pitchFamily="18" charset="0"/>
              </a:rPr>
              <a:t>Za dokazivanje ove hipoteze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pomogla su mi dva pitanja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iz ankete. </a:t>
            </a: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1136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8795320" cy="1143000"/>
          </a:xfrm>
        </p:spPr>
        <p:txBody>
          <a:bodyPr>
            <a:normAutofit/>
          </a:bodyPr>
          <a:lstStyle/>
          <a:p>
            <a:endParaRPr lang="bs-Latn-B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337" y="2332037"/>
            <a:ext cx="9540552" cy="4525963"/>
          </a:xfrm>
        </p:spPr>
        <p:txBody>
          <a:bodyPr>
            <a:normAutofit lnSpcReduction="10000"/>
          </a:bodyPr>
          <a:lstStyle/>
          <a:p>
            <a:endParaRPr lang="bs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s-Latn-BA" sz="2000" dirty="0">
              <a:latin typeface="Times New Roman" pitchFamily="18" charset="0"/>
              <a:cs typeface="Times New Roman" pitchFamily="18" charset="0"/>
            </a:endParaRPr>
          </a:p>
          <a:p>
            <a:endParaRPr lang="bs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s-Latn-BA" sz="2000" dirty="0">
              <a:latin typeface="Times New Roman" pitchFamily="18" charset="0"/>
              <a:cs typeface="Times New Roman" pitchFamily="18" charset="0"/>
            </a:endParaRPr>
          </a:p>
          <a:p>
            <a:endParaRPr lang="bs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s-Latn-BA" sz="2000" dirty="0">
              <a:latin typeface="Times New Roman" pitchFamily="18" charset="0"/>
              <a:cs typeface="Times New Roman" pitchFamily="18" charset="0"/>
            </a:endParaRPr>
          </a:p>
          <a:p>
            <a:endParaRPr lang="bs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s-Latn-B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2000" dirty="0" smtClean="0">
                <a:latin typeface="Times New Roman" pitchFamily="18" charset="0"/>
                <a:cs typeface="Times New Roman" pitchFamily="18" charset="0"/>
              </a:rPr>
              <a:t>Zbog </a:t>
            </a:r>
            <a:r>
              <a:rPr lang="bs-Latn-BA" sz="2000" dirty="0">
                <a:latin typeface="Times New Roman" pitchFamily="18" charset="0"/>
                <a:cs typeface="Times New Roman" pitchFamily="18" charset="0"/>
              </a:rPr>
              <a:t>računara i igranja igrica djeca prvo stiču nestrpljenje jer jednim klikom entera postižu ono što žele. Djeca smatraju da će postati sjajni fudbaler u FIFI, a da nisu ni izašli iz svoje sobe. U svim tim igricama djeca vrlo brzo dobijaju pohvale i nagradu prelaskom na više nivoe i dobijaju samopuzdanje jer postaju poznati u virtuelnom svijetu.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3"/>
            <a:ext cx="9144000" cy="450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1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36" y="4797152"/>
            <a:ext cx="8229600" cy="2060848"/>
          </a:xfrm>
        </p:spPr>
        <p:txBody>
          <a:bodyPr>
            <a:normAutofit fontScale="92500" lnSpcReduction="10000"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Kao što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možemo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 vidjeti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iz grafikona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moja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hipoteza je potvrđena jer učenici zaista najviše vremena provode igrajući igrice i družeći se sa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prijateljima</a:t>
            </a:r>
            <a:endParaRPr lang="bs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Djeca </a:t>
            </a:r>
            <a:r>
              <a:rPr lang="bs-Latn-BA" sz="2400" dirty="0">
                <a:latin typeface="Times New Roman" pitchFamily="18" charset="0"/>
                <a:cs typeface="Times New Roman" pitchFamily="18" charset="0"/>
              </a:rPr>
              <a:t>računar više posmatraju u svrhu zabave, igranja igrica, druženja sa prijateljima, za razliku od učitelja koji računar smatraju kao pomoć u učenju.</a:t>
            </a:r>
          </a:p>
          <a:p>
            <a:endParaRPr lang="bs-Latn-B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0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H2. </a:t>
            </a:r>
            <a:r>
              <a:rPr lang="bs-Latn-B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Tehnologije su pomoć pri učenju</a:t>
            </a:r>
            <a:r>
              <a:rPr lang="bs-Latn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bs-Latn-B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bs-Latn-B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Anketni list (2 pitanja)</a:t>
            </a:r>
          </a:p>
          <a:p>
            <a:pPr marL="0" indent="0" algn="ctr">
              <a:buNone/>
            </a:pPr>
            <a:r>
              <a:rPr lang="bs-Latn-B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Skala stavova (3 tvrdnje) </a:t>
            </a:r>
            <a:endParaRPr lang="bs-Latn-B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dirty="0" smtClean="0"/>
              <a:t>.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57192"/>
            <a:ext cx="8229600" cy="4525963"/>
          </a:xfrm>
        </p:spPr>
        <p:txBody>
          <a:bodyPr/>
          <a:lstStyle/>
          <a:p>
            <a:r>
              <a:rPr lang="bs-Latn-BA" sz="2400" dirty="0">
                <a:latin typeface="Times New Roman" pitchFamily="18" charset="0"/>
                <a:cs typeface="Times New Roman" pitchFamily="18" charset="0"/>
              </a:rPr>
              <a:t>Računar pruža mogućnost za različite, drugačije načine učenja, što omogućava bolje razumijevanje i pamćenje gradiva.</a:t>
            </a:r>
          </a:p>
          <a:p>
            <a:endParaRPr lang="bs-Latn-B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10"/>
            <a:ext cx="9144000" cy="507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5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bs-Latn-BA" b="1" dirty="0" smtClean="0">
                <a:latin typeface="Times New Roman" pitchFamily="18" charset="0"/>
                <a:cs typeface="Times New Roman" pitchFamily="18" charset="0"/>
              </a:rPr>
              <a:t>Uvod</a:t>
            </a:r>
            <a:endParaRPr lang="bs-Latn-B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760640"/>
          </a:xfrm>
        </p:spPr>
        <p:txBody>
          <a:bodyPr>
            <a:normAutofit fontScale="70000" lnSpcReduction="2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Tehnologija je postala sastavni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dio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svakodnevnog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života.</a:t>
            </a:r>
          </a:p>
          <a:p>
            <a:pPr marL="0" indent="0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Tehnologije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danas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čine nezaobilazan dio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dječ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jeg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odrastanja, a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a tehnologijom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se susreću u sve ranijoj dobi, kada su najosjetljiviji na razvojne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icaje.</a:t>
            </a:r>
          </a:p>
          <a:p>
            <a:pPr marL="0" indent="0"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Međutim, količina vremena kojom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dj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eca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uvode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tehnologiju u svoj svakodnevni život, dovodi u pitanje mnoge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posl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edice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koje to može imati na njihov rast i razvoj. </a:t>
            </a:r>
            <a:endParaRPr lang="bs-Latn-B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Često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se govori o negativnom uticaju tehnologije na razvoj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ece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 </a:t>
            </a:r>
            <a:endParaRPr lang="bs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bs-Latn-BA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druge strane tehnologija se sve više koristi u obrazovanju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ece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 </a:t>
            </a:r>
            <a:endParaRPr lang="bs-Latn-B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Učitelji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oditelji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računare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uglavnom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shvaćaju kao važnu podršku u procesu obrazovanja njihove djece te svojevrsnu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vezu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između škole i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kuće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dok djeca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računare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više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promatraju u svrhu zabave, igranja igara, druženja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prijateljima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5750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7152"/>
            <a:ext cx="8840216" cy="4525963"/>
          </a:xfrm>
        </p:spPr>
        <p:txBody>
          <a:bodyPr/>
          <a:lstStyle/>
          <a:p>
            <a:r>
              <a:rPr lang="bs-Latn-BA" sz="2200" dirty="0" smtClean="0">
                <a:latin typeface="Times New Roman" pitchFamily="18" charset="0"/>
                <a:cs typeface="Times New Roman" pitchFamily="18" charset="0"/>
              </a:rPr>
              <a:t>Mogu zaključiti da </a:t>
            </a:r>
            <a:r>
              <a:rPr lang="bs-Latn-BA" sz="2200" dirty="0">
                <a:latin typeface="Times New Roman" pitchFamily="18" charset="0"/>
                <a:cs typeface="Times New Roman" pitchFamily="18" charset="0"/>
              </a:rPr>
              <a:t>učenici koriste internet kao vid pomoći za rješavanje individualnih </a:t>
            </a:r>
            <a:r>
              <a:rPr lang="bs-Latn-BA" sz="2200" dirty="0" smtClean="0">
                <a:latin typeface="Times New Roman" pitchFamily="18" charset="0"/>
                <a:cs typeface="Times New Roman" pitchFamily="18" charset="0"/>
              </a:rPr>
              <a:t>zadataka. Mnogo </a:t>
            </a:r>
            <a:r>
              <a:rPr lang="bs-Latn-BA" sz="2200" dirty="0">
                <a:latin typeface="Times New Roman" pitchFamily="18" charset="0"/>
                <a:cs typeface="Times New Roman" pitchFamily="18" charset="0"/>
              </a:rPr>
              <a:t>je korisnih sadržaja koje učenici mogu </a:t>
            </a:r>
            <a:r>
              <a:rPr lang="bs-Latn-B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200" dirty="0" smtClean="0">
                <a:latin typeface="Times New Roman" pitchFamily="18" charset="0"/>
                <a:cs typeface="Times New Roman" pitchFamily="18" charset="0"/>
              </a:rPr>
              <a:t>naučiti i </a:t>
            </a:r>
            <a:r>
              <a:rPr lang="bs-Latn-BA" sz="2200" dirty="0" smtClean="0">
                <a:latin typeface="Times New Roman" pitchFamily="18" charset="0"/>
                <a:cs typeface="Times New Roman" pitchFamily="18" charset="0"/>
              </a:rPr>
              <a:t>istražiti </a:t>
            </a:r>
            <a:r>
              <a:rPr lang="bs-Latn-BA" sz="2200" dirty="0">
                <a:latin typeface="Times New Roman" pitchFamily="18" charset="0"/>
                <a:cs typeface="Times New Roman" pitchFamily="18" charset="0"/>
              </a:rPr>
              <a:t>uz pomoć računara i interneta kako bi </a:t>
            </a:r>
            <a:r>
              <a:rPr lang="bs-Latn-BA" sz="2200" dirty="0" smtClean="0">
                <a:latin typeface="Times New Roman" pitchFamily="18" charset="0"/>
                <a:cs typeface="Times New Roman" pitchFamily="18" charset="0"/>
              </a:rPr>
              <a:t>svoje zadatke upotpunili </a:t>
            </a:r>
            <a:r>
              <a:rPr lang="bs-Latn-BA" sz="2200" dirty="0">
                <a:latin typeface="Times New Roman" pitchFamily="18" charset="0"/>
                <a:cs typeface="Times New Roman" pitchFamily="18" charset="0"/>
              </a:rPr>
              <a:t>dodatnim informacijama.</a:t>
            </a:r>
          </a:p>
          <a:p>
            <a:endParaRPr lang="bs-Latn-B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468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5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085184"/>
            <a:ext cx="8352928" cy="936104"/>
          </a:xfrm>
        </p:spPr>
        <p:txBody>
          <a:bodyPr>
            <a:noAutofit/>
          </a:bodyPr>
          <a:lstStyle/>
          <a:p>
            <a:r>
              <a:rPr lang="bs-Latn-BA" sz="2400" dirty="0">
                <a:latin typeface="Times New Roman" pitchFamily="18" charset="0"/>
                <a:cs typeface="Times New Roman" pitchFamily="18" charset="0"/>
              </a:rPr>
              <a:t>Analizirajući ova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pitanja vidimo </a:t>
            </a:r>
            <a:r>
              <a:rPr lang="bs-Latn-BA" sz="2400" dirty="0">
                <a:latin typeface="Times New Roman" pitchFamily="18" charset="0"/>
                <a:cs typeface="Times New Roman" pitchFamily="18" charset="0"/>
              </a:rPr>
              <a:t>da učitelji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misle </a:t>
            </a:r>
            <a:r>
              <a:rPr lang="bs-Latn-BA" sz="2400" dirty="0">
                <a:latin typeface="Times New Roman" pitchFamily="18" charset="0"/>
                <a:cs typeface="Times New Roman" pitchFamily="18" charset="0"/>
              </a:rPr>
              <a:t>da bi trebalo da učenici koriste računar i internet kao vid pomoći pri </a:t>
            </a: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učenju.</a:t>
            </a:r>
            <a:endParaRPr lang="bs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64" y="0"/>
            <a:ext cx="4405635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8365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1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437112"/>
            <a:ext cx="8892480" cy="2581747"/>
          </a:xfrm>
        </p:spPr>
        <p:txBody>
          <a:bodyPr>
            <a:normAutofit/>
          </a:bodyPr>
          <a:lstStyle/>
          <a:p>
            <a:r>
              <a:rPr lang="bs-Latn-BA" sz="2600" dirty="0">
                <a:latin typeface="Times New Roman" pitchFamily="18" charset="0"/>
                <a:cs typeface="Times New Roman" pitchFamily="18" charset="0"/>
              </a:rPr>
              <a:t>Moje mišljenje je da pored roditelja, učitelj igra najznačajniju ulogu kada je riječ o edukaciji djece kako da koriste internet i sve što im moderna tehnologija nudi. Analizirajući ove podatke rekao bi da je razmišljanje učitelja ipak na nivou na kojem sam i očekivao.</a:t>
            </a:r>
          </a:p>
          <a:p>
            <a:endParaRPr lang="bs-Latn-B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444" cy="434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4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417243"/>
          </a:xfrm>
        </p:spPr>
        <p:txBody>
          <a:bodyPr/>
          <a:lstStyle/>
          <a:p>
            <a:pPr marL="0" indent="0">
              <a:buNone/>
            </a:pPr>
            <a:r>
              <a:rPr lang="bs-Latn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H3. </a:t>
            </a:r>
            <a:r>
              <a:rPr lang="bs-Latn-B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Tehnologije su poboljšale realizaciju nastavnih sadržaja u školama</a:t>
            </a:r>
            <a:r>
              <a:rPr lang="bs-Latn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bs-Latn-B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s-Latn-B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Skala stavova ( 2 tvrdnje)</a:t>
            </a:r>
          </a:p>
          <a:p>
            <a:pPr marL="0" indent="0">
              <a:buNone/>
            </a:pPr>
            <a:r>
              <a:rPr lang="bs-Latn-B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Anketni list ( 1 pitanje)</a:t>
            </a:r>
          </a:p>
          <a:p>
            <a:pPr marL="0" indent="0">
              <a:buNone/>
            </a:pPr>
            <a:endParaRPr lang="bs-Latn-B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b="1" dirty="0" smtClean="0">
                <a:latin typeface="Times New Roman" pitchFamily="18" charset="0"/>
                <a:cs typeface="Times New Roman" pitchFamily="18" charset="0"/>
              </a:rPr>
              <a:t>Mišljenje učitelja</a:t>
            </a:r>
            <a:endParaRPr lang="bs-Latn-B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1196752"/>
            <a:ext cx="4626236" cy="4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40" y="1196752"/>
            <a:ext cx="4417683" cy="41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5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3649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5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568952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H4 Tehnologije (video igrice) podstiču agresivnost kod djece</a:t>
            </a:r>
            <a:r>
              <a:rPr lang="bs-Latn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bs-Latn-B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s-Latn-BA" sz="2200" dirty="0">
                <a:latin typeface="Times New Roman" pitchFamily="18" charset="0"/>
                <a:cs typeface="Times New Roman" pitchFamily="18" charset="0"/>
              </a:rPr>
              <a:t>Ovo je nezaobilazna i nažalost iz dana u dan sve očiglednija činjenica u našem društvu. Naime, sve više djece uzrasta školske dobi podliježu agresivnom ponašanju za što se kao osnovni krivac izdvajaju agresivne igrice koje su previše dostupne djeci ove dobi, kao i drugi sadržaji koji imaju preveliku dostupnost. </a:t>
            </a:r>
            <a:endParaRPr lang="bs-Latn-B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bs-Latn-BA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s-Latn-BA" sz="2200" dirty="0" smtClean="0">
                <a:latin typeface="Times New Roman" pitchFamily="18" charset="0"/>
                <a:cs typeface="Times New Roman" pitchFamily="18" charset="0"/>
              </a:rPr>
              <a:t>Ove </a:t>
            </a:r>
            <a:r>
              <a:rPr lang="bs-Latn-BA" sz="2200" dirty="0">
                <a:latin typeface="Times New Roman" pitchFamily="18" charset="0"/>
                <a:cs typeface="Times New Roman" pitchFamily="18" charset="0"/>
              </a:rPr>
              <a:t>činjenice sam istražio i dobio očekivane rezultate.</a:t>
            </a: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714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6832"/>
            <a:ext cx="9036496" cy="5141168"/>
          </a:xfrm>
        </p:spPr>
        <p:txBody>
          <a:bodyPr>
            <a:normAutofit fontScale="85000" lnSpcReduction="20000"/>
          </a:bodyPr>
          <a:lstStyle/>
          <a:p>
            <a:endParaRPr lang="bs-Latn-BA" dirty="0" smtClean="0"/>
          </a:p>
          <a:p>
            <a:endParaRPr lang="bs-Latn-BA" dirty="0"/>
          </a:p>
          <a:p>
            <a:endParaRPr lang="bs-Latn-BA" dirty="0" smtClean="0"/>
          </a:p>
          <a:p>
            <a:endParaRPr lang="bs-Latn-BA" dirty="0"/>
          </a:p>
          <a:p>
            <a:endParaRPr lang="bs-Latn-BA" dirty="0" smtClean="0"/>
          </a:p>
          <a:p>
            <a:endParaRPr lang="bs-Latn-BA" dirty="0"/>
          </a:p>
          <a:p>
            <a:endParaRPr lang="bs-Latn-BA" dirty="0" smtClean="0"/>
          </a:p>
          <a:p>
            <a:endParaRPr lang="bs-Latn-BA" dirty="0"/>
          </a:p>
          <a:p>
            <a:pPr>
              <a:lnSpc>
                <a:spcPct val="170000"/>
              </a:lnSpc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Zaista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je činjenica da su svi sadržaji, i primjereni i neprimjereni previše dostupni mlađim generacijama,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što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uzimajući u obzir njihovu radoznalost i nedovoljnu educiranost,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bs-Latn-B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rezultirati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lošim rezultatima.</a:t>
            </a:r>
            <a:endParaRPr lang="bs-Latn-BA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68952" cy="468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395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7152"/>
            <a:ext cx="9036496" cy="4525963"/>
          </a:xfrm>
        </p:spPr>
        <p:txBody>
          <a:bodyPr>
            <a:normAutofit/>
          </a:bodyPr>
          <a:lstStyle/>
          <a:p>
            <a:r>
              <a:rPr lang="bs-Latn-BA" sz="2200" dirty="0">
                <a:latin typeface="Times New Roman" pitchFamily="18" charset="0"/>
                <a:cs typeface="Times New Roman" pitchFamily="18" charset="0"/>
              </a:rPr>
              <a:t>Iz ovog grafikona jasno je prikazana svjesnost učitelja da su učenici na putu da razviju agresivnije ponašanje upravo zbog igrica. Sama svjesnost problema trebala bi biti korak ka konačnom rješenju i suzbijanju problema.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632848" cy="45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9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s-Latn-B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H5. Tehnologije </a:t>
            </a:r>
            <a:r>
              <a:rPr lang="bs-Latn-B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negativno utiču na socijalni život djeteta.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931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r>
              <a:rPr lang="vi-VN" sz="2200" dirty="0">
                <a:latin typeface="+mj-lt"/>
              </a:rPr>
              <a:t>Kada se pravilno koristi, umjereno i uz nadzor </a:t>
            </a:r>
            <a:r>
              <a:rPr lang="vi-VN" sz="2200" dirty="0" smtClean="0">
                <a:latin typeface="+mj-lt"/>
              </a:rPr>
              <a:t>roditelja,</a:t>
            </a:r>
            <a:r>
              <a:rPr lang="bs-Latn-BA" sz="2200" dirty="0" smtClean="0">
                <a:latin typeface="+mj-lt"/>
              </a:rPr>
              <a:t> </a:t>
            </a:r>
            <a:r>
              <a:rPr lang="vi-VN" sz="2200" dirty="0" smtClean="0">
                <a:latin typeface="+mj-lt"/>
              </a:rPr>
              <a:t>tehnologija može</a:t>
            </a:r>
            <a:r>
              <a:rPr lang="bs-Latn-BA" sz="2200" dirty="0" smtClean="0">
                <a:latin typeface="+mj-lt"/>
              </a:rPr>
              <a:t> </a:t>
            </a:r>
            <a:r>
              <a:rPr lang="vi-VN" sz="2200" dirty="0" smtClean="0">
                <a:latin typeface="+mj-lt"/>
              </a:rPr>
              <a:t>biti </a:t>
            </a:r>
            <a:r>
              <a:rPr lang="vi-VN" sz="2200" dirty="0">
                <a:latin typeface="+mj-lt"/>
              </a:rPr>
              <a:t>korisna za razvoj djeteta.</a:t>
            </a:r>
          </a:p>
          <a:p>
            <a:r>
              <a:rPr lang="vi-VN" sz="2200" dirty="0">
                <a:latin typeface="+mj-lt"/>
              </a:rPr>
              <a:t>Razvoj i svakodnevno korištenje novih tehnologija prati stalno isticanje prednosti, ali i nedostataka, odnosno pozitivnih i negativnih </a:t>
            </a:r>
            <a:r>
              <a:rPr lang="vi-VN" sz="2200" dirty="0" smtClean="0">
                <a:latin typeface="+mj-lt"/>
              </a:rPr>
              <a:t>karakteristika</a:t>
            </a:r>
            <a:r>
              <a:rPr lang="bs-Latn-BA" sz="2200" dirty="0" smtClean="0">
                <a:latin typeface="+mj-lt"/>
              </a:rPr>
              <a:t>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2760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800" b="1" dirty="0" smtClean="0">
                <a:latin typeface="Times New Roman" pitchFamily="18" charset="0"/>
                <a:cs typeface="Times New Roman" pitchFamily="18" charset="0"/>
              </a:rPr>
              <a:t>Mišljenje učitelja</a:t>
            </a:r>
            <a:endParaRPr lang="bs-Latn-B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" y="1772816"/>
            <a:ext cx="468795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16" y="1763689"/>
            <a:ext cx="4427984" cy="461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5437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4535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Times New Roman" pitchFamily="18" charset="0"/>
                <a:cs typeface="Times New Roman" pitchFamily="18" charset="0"/>
              </a:rPr>
              <a:t>Zaključak</a:t>
            </a:r>
            <a:endParaRPr lang="bs-Latn-B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4525963"/>
          </a:xfrm>
        </p:spPr>
        <p:txBody>
          <a:bodyPr>
            <a:normAutofit/>
          </a:bodyPr>
          <a:lstStyle/>
          <a:p>
            <a:r>
              <a:rPr lang="vi-VN" sz="2600" dirty="0">
                <a:latin typeface="+mj-lt"/>
              </a:rPr>
              <a:t>Kada sam izabrao ovu temu, mislio sam da će biti samo potvrđivanje svega onoga što smo do sada imali priliku naučiti, čuti i vidjeti. </a:t>
            </a:r>
          </a:p>
          <a:p>
            <a:r>
              <a:rPr lang="vi-VN" sz="2600" dirty="0">
                <a:latin typeface="+mj-lt"/>
              </a:rPr>
              <a:t>Prvenstveno sam se obradovao činjenicom da se učenici ipak druže i cijene još uvijek onaj nezamjenjivi segment djetinjstva, a to je igra. </a:t>
            </a:r>
            <a:endParaRPr lang="bs-Latn-BA" sz="2600" dirty="0" smtClean="0">
              <a:latin typeface="+mj-lt"/>
            </a:endParaRPr>
          </a:p>
          <a:p>
            <a:r>
              <a:rPr lang="vi-VN" sz="2600" dirty="0" smtClean="0">
                <a:latin typeface="+mj-lt"/>
              </a:rPr>
              <a:t>Ponosan </a:t>
            </a:r>
            <a:r>
              <a:rPr lang="vi-VN" sz="2600" dirty="0">
                <a:latin typeface="+mj-lt"/>
              </a:rPr>
              <a:t>sam na to da mogu potvrditi da je istraživanje uspješno </a:t>
            </a:r>
            <a:r>
              <a:rPr lang="vi-VN" sz="2600" dirty="0" smtClean="0">
                <a:latin typeface="+mj-lt"/>
              </a:rPr>
              <a:t>sporovedeno</a:t>
            </a:r>
            <a:r>
              <a:rPr lang="bs-Latn-BA" sz="2600" dirty="0" smtClean="0">
                <a:latin typeface="+mj-lt"/>
              </a:rPr>
              <a:t> </a:t>
            </a:r>
            <a:r>
              <a:rPr lang="vi-VN" sz="2600" dirty="0" smtClean="0">
                <a:latin typeface="+mj-lt"/>
              </a:rPr>
              <a:t>kroz </a:t>
            </a:r>
            <a:r>
              <a:rPr lang="vi-VN" sz="2600" dirty="0">
                <a:latin typeface="+mj-lt"/>
              </a:rPr>
              <a:t>anketu i skalu stavova.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5130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3000" dirty="0">
                <a:latin typeface="Times New Roman" pitchFamily="18" charset="0"/>
                <a:cs typeface="Times New Roman" pitchFamily="18" charset="0"/>
              </a:rPr>
              <a:t>Djeca su željna istraživanja, željna nečega novog</a:t>
            </a:r>
            <a:r>
              <a:rPr lang="bs-Latn-BA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bs-Latn-BA" sz="3000" dirty="0" smtClean="0">
                <a:latin typeface="Times New Roman" pitchFamily="18" charset="0"/>
                <a:cs typeface="Times New Roman" pitchFamily="18" charset="0"/>
              </a:rPr>
              <a:t>Ono </a:t>
            </a:r>
            <a:r>
              <a:rPr lang="bs-Latn-BA" sz="3000" dirty="0">
                <a:latin typeface="Times New Roman" pitchFamily="18" charset="0"/>
                <a:cs typeface="Times New Roman" pitchFamily="18" charset="0"/>
              </a:rPr>
              <a:t>što im internet pruža je i više nego zanimljivo. </a:t>
            </a:r>
            <a:endParaRPr lang="bs-Latn-BA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3000" dirty="0" smtClean="0">
                <a:latin typeface="Times New Roman" pitchFamily="18" charset="0"/>
                <a:cs typeface="Times New Roman" pitchFamily="18" charset="0"/>
              </a:rPr>
              <a:t>Raduje </a:t>
            </a:r>
            <a:r>
              <a:rPr lang="bs-Latn-BA" sz="3000" dirty="0">
                <a:latin typeface="Times New Roman" pitchFamily="18" charset="0"/>
                <a:cs typeface="Times New Roman" pitchFamily="18" charset="0"/>
              </a:rPr>
              <a:t>me činjenica da je naša škola </a:t>
            </a:r>
            <a:r>
              <a:rPr lang="bs-Latn-BA" sz="3000" dirty="0" smtClean="0">
                <a:latin typeface="Times New Roman" pitchFamily="18" charset="0"/>
                <a:cs typeface="Times New Roman" pitchFamily="18" charset="0"/>
              </a:rPr>
              <a:t>zaista </a:t>
            </a:r>
            <a:r>
              <a:rPr lang="bs-Latn-BA" sz="3000" dirty="0">
                <a:latin typeface="Times New Roman" pitchFamily="18" charset="0"/>
                <a:cs typeface="Times New Roman" pitchFamily="18" charset="0"/>
              </a:rPr>
              <a:t>opremljena savremenom </a:t>
            </a:r>
            <a:r>
              <a:rPr lang="bs-Latn-BA" sz="3000" dirty="0" smtClean="0">
                <a:latin typeface="Times New Roman" pitchFamily="18" charset="0"/>
                <a:cs typeface="Times New Roman" pitchFamily="18" charset="0"/>
              </a:rPr>
              <a:t>tehnologijom na </a:t>
            </a:r>
            <a:r>
              <a:rPr lang="bs-Latn-BA" sz="3000" dirty="0">
                <a:latin typeface="Times New Roman" pitchFamily="18" charset="0"/>
                <a:cs typeface="Times New Roman" pitchFamily="18" charset="0"/>
              </a:rPr>
              <a:t>osnovu koje učenici lakše uče i razumiju nastavne sadržaje, a nastavnicima je </a:t>
            </a:r>
            <a:r>
              <a:rPr lang="bs-Latn-BA" sz="3000" dirty="0" smtClean="0">
                <a:latin typeface="Times New Roman" pitchFamily="18" charset="0"/>
                <a:cs typeface="Times New Roman" pitchFamily="18" charset="0"/>
              </a:rPr>
              <a:t>pomoć </a:t>
            </a:r>
            <a:r>
              <a:rPr lang="bs-Latn-BA" sz="3000" dirty="0">
                <a:latin typeface="Times New Roman" pitchFamily="18" charset="0"/>
                <a:cs typeface="Times New Roman" pitchFamily="18" charset="0"/>
              </a:rPr>
              <a:t>pri realizaciji </a:t>
            </a:r>
            <a:r>
              <a:rPr lang="bs-Latn-BA" sz="3000" dirty="0" smtClean="0">
                <a:latin typeface="Times New Roman" pitchFamily="18" charset="0"/>
                <a:cs typeface="Times New Roman" pitchFamily="18" charset="0"/>
              </a:rPr>
              <a:t>nastavnih sadržaja.</a:t>
            </a:r>
          </a:p>
          <a:p>
            <a:endParaRPr lang="bs-Latn-BA" dirty="0" smtClean="0"/>
          </a:p>
        </p:txBody>
      </p:sp>
    </p:spTree>
    <p:extLst>
      <p:ext uri="{BB962C8B-B14F-4D97-AF65-F5344CB8AC3E}">
        <p14:creationId xmlns:p14="http://schemas.microsoft.com/office/powerpoint/2010/main" val="155709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TEHNOLOGIJA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s-Latn-BA" dirty="0" smtClean="0"/>
              <a:t>PREDNOSTI</a:t>
            </a: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174874"/>
            <a:ext cx="4536504" cy="4494486"/>
          </a:xfrm>
        </p:spPr>
        <p:txBody>
          <a:bodyPr>
            <a:normAutofit/>
          </a:bodyPr>
          <a:lstStyle/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Poboljšava učenje</a:t>
            </a:r>
          </a:p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Komunikacija</a:t>
            </a:r>
          </a:p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Edukativni sadržaji</a:t>
            </a:r>
            <a:endParaRPr lang="bs-Latn-B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Potiče razvoj kreativnosti</a:t>
            </a:r>
          </a:p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Pronalažnje korisnih informacija </a:t>
            </a:r>
          </a:p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Vještina rješavanja problema (kroz edukativne igre)</a:t>
            </a:r>
          </a:p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Lakše usvajanje nastavnih sadržaja</a:t>
            </a:r>
          </a:p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Informatička pismenost</a:t>
            </a: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bs-Latn-BA" dirty="0" smtClean="0"/>
              <a:t>NEDOSTACI</a:t>
            </a:r>
            <a:endParaRPr lang="bs-Latn-B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537" y="2132856"/>
            <a:ext cx="4319463" cy="3054325"/>
          </a:xfrm>
        </p:spPr>
        <p:txBody>
          <a:bodyPr>
            <a:normAutofit fontScale="92500"/>
          </a:bodyPr>
          <a:lstStyle/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Manja fizička aktivnost</a:t>
            </a:r>
          </a:p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Izaziva ovisnost</a:t>
            </a:r>
          </a:p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Povećana agresivnost (zbog neprimjerenih igrica)</a:t>
            </a:r>
          </a:p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Problemi sa vidom</a:t>
            </a:r>
          </a:p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Problemi pažnje i koncentracije</a:t>
            </a:r>
          </a:p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Pretilost </a:t>
            </a:r>
          </a:p>
          <a:p>
            <a:endParaRPr lang="bs-Latn-BA" dirty="0"/>
          </a:p>
        </p:txBody>
      </p:sp>
      <p:sp>
        <p:nvSpPr>
          <p:cNvPr id="7" name="Down Arrow 6"/>
          <p:cNvSpPr/>
          <p:nvPr/>
        </p:nvSpPr>
        <p:spPr>
          <a:xfrm rot="2825412">
            <a:off x="3193848" y="1008990"/>
            <a:ext cx="432048" cy="947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8" name="Down Arrow 7"/>
          <p:cNvSpPr/>
          <p:nvPr/>
        </p:nvSpPr>
        <p:spPr>
          <a:xfrm rot="18778431">
            <a:off x="5268795" y="1055623"/>
            <a:ext cx="477914" cy="881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133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METODOLOGIJA RAD</a:t>
            </a: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698308" cy="206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7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Times New Roman" pitchFamily="18" charset="0"/>
                <a:cs typeface="Times New Roman" pitchFamily="18" charset="0"/>
              </a:rPr>
              <a:t>Cilj istraživanja</a:t>
            </a:r>
            <a:endParaRPr lang="bs-Latn-B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bs-Latn-B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s-Latn-BA" b="1" dirty="0" smtClean="0">
                <a:latin typeface="Times New Roman" pitchFamily="18" charset="0"/>
                <a:cs typeface="Times New Roman" pitchFamily="18" charset="0"/>
              </a:rPr>
              <a:t>Osnovni </a:t>
            </a:r>
            <a:r>
              <a:rPr lang="bs-Latn-BA" b="1" dirty="0">
                <a:latin typeface="Times New Roman" pitchFamily="18" charset="0"/>
                <a:cs typeface="Times New Roman" pitchFamily="18" charset="0"/>
              </a:rPr>
              <a:t>cilj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 ovog rada jeste utvrditi uticaj tehnologija na razvoj djece školske dobi.</a:t>
            </a: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1466008" cy="81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9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Times New Roman" pitchFamily="18" charset="0"/>
                <a:cs typeface="Times New Roman" pitchFamily="18" charset="0"/>
              </a:rPr>
              <a:t>Zadaci istraživanja</a:t>
            </a:r>
            <a:endParaRPr lang="bs-Latn-B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bs-Latn-BA" sz="3000" dirty="0" smtClean="0">
                <a:latin typeface="Times New Roman" pitchFamily="18" charset="0"/>
                <a:cs typeface="Times New Roman" pitchFamily="18" charset="0"/>
              </a:rPr>
              <a:t>Istražiti kakav je uticaj tehnologije na kognitivni razvoj djeteta.</a:t>
            </a:r>
          </a:p>
          <a:p>
            <a:endParaRPr lang="bs-Latn-BA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3000" dirty="0" smtClean="0">
                <a:latin typeface="Times New Roman" pitchFamily="18" charset="0"/>
                <a:cs typeface="Times New Roman" pitchFamily="18" charset="0"/>
              </a:rPr>
              <a:t>Istražiti kakav je stav učitelja kada je u pitanju uticaj tehnologije na učenike.</a:t>
            </a:r>
          </a:p>
          <a:p>
            <a:pPr marL="0" indent="0">
              <a:buNone/>
            </a:pPr>
            <a:endParaRPr lang="bs-Latn-BA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3000" dirty="0" smtClean="0">
                <a:latin typeface="Times New Roman" pitchFamily="18" charset="0"/>
                <a:cs typeface="Times New Roman" pitchFamily="18" charset="0"/>
              </a:rPr>
              <a:t>Istražiti koliko učenici su „ovisni“ o tehnologijama.</a:t>
            </a:r>
          </a:p>
          <a:p>
            <a:pPr marL="0" indent="0">
              <a:buNone/>
            </a:pPr>
            <a:endParaRPr lang="bs-Latn-BA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3000" dirty="0" smtClean="0">
                <a:latin typeface="Times New Roman" pitchFamily="18" charset="0"/>
                <a:cs typeface="Times New Roman" pitchFamily="18" charset="0"/>
              </a:rPr>
              <a:t>Istražiti da li tehnologija može biti pomoć pri učenju.</a:t>
            </a:r>
          </a:p>
          <a:p>
            <a:endParaRPr lang="bs-Latn-B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395073" cy="7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7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 smtClean="0">
                <a:latin typeface="Times New Roman" pitchFamily="18" charset="0"/>
                <a:cs typeface="Times New Roman" pitchFamily="18" charset="0"/>
              </a:rPr>
              <a:t>Hipoteze </a:t>
            </a:r>
            <a:endParaRPr lang="bs-Latn-B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H1 - Učenici koriste računar za igranje igrice. H2 - Tehnologije su pomoć pri učenju.</a:t>
            </a:r>
          </a:p>
          <a:p>
            <a:pPr marL="0" indent="0">
              <a:buNone/>
            </a:pP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H3 - Tehnologije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su poboljšale realizaciju nastavnih sadržaja u školama.</a:t>
            </a:r>
            <a:endParaRPr lang="bs-Latn-B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H4 - Tehnologije (video igrice) podstiču agresivnost kod djece.</a:t>
            </a:r>
          </a:p>
          <a:p>
            <a:pPr marL="0" indent="0">
              <a:buNone/>
            </a:pP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H5 - Tehnologije negativno utiču na socijalni život djeteta.</a:t>
            </a: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139541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endParaRPr lang="bs-Latn-B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b="1" dirty="0" smtClean="0">
                <a:latin typeface="Times New Roman" pitchFamily="18" charset="0"/>
                <a:cs typeface="Times New Roman" pitchFamily="18" charset="0"/>
              </a:rPr>
              <a:t>Uzorak ispitanika</a:t>
            </a: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65 učenika trećih i četvrtih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razreda</a:t>
            </a:r>
            <a:endParaRPr lang="bs-Latn-BA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10 učitelja</a:t>
            </a:r>
            <a:endParaRPr lang="bs-Latn-B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s-Latn-BA" b="1" dirty="0" smtClean="0">
                <a:latin typeface="Times New Roman" pitchFamily="18" charset="0"/>
                <a:cs typeface="Times New Roman" pitchFamily="18" charset="0"/>
              </a:rPr>
              <a:t>Instrumenti istraživanja</a:t>
            </a:r>
          </a:p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Anketni list (10 pitanja)</a:t>
            </a:r>
          </a:p>
          <a:p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Skala stavova (18 tvrdnji)</a:t>
            </a: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64" y="4855685"/>
            <a:ext cx="2527996" cy="134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74" y="1916832"/>
            <a:ext cx="244827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985</Words>
  <Application>Microsoft Office PowerPoint</Application>
  <PresentationFormat>On-screen Show (4:3)</PresentationFormat>
  <Paragraphs>128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Stručno usavršavanje</vt:lpstr>
      <vt:lpstr>Uvod</vt:lpstr>
      <vt:lpstr>PowerPoint Presentation</vt:lpstr>
      <vt:lpstr>TEHNOLOGIJA</vt:lpstr>
      <vt:lpstr>METODOLOGIJA RAD</vt:lpstr>
      <vt:lpstr>Cilj istraživanja</vt:lpstr>
      <vt:lpstr>Zadaci istraživanja</vt:lpstr>
      <vt:lpstr>Hipoteze </vt:lpstr>
      <vt:lpstr>PowerPoint Presentation</vt:lpstr>
      <vt:lpstr>Rezultati istraživanja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 </vt:lpstr>
      <vt:lpstr>PowerPoint Presentation</vt:lpstr>
      <vt:lpstr>PowerPoint Presentation</vt:lpstr>
      <vt:lpstr>PowerPoint Presentation</vt:lpstr>
      <vt:lpstr>PowerPoint Presentation</vt:lpstr>
      <vt:lpstr>Mišljenje učitelja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Mišljenje učitelja</vt:lpstr>
      <vt:lpstr>PowerPoint Presentation</vt:lpstr>
      <vt:lpstr>Zaključak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29</cp:revision>
  <dcterms:created xsi:type="dcterms:W3CDTF">2022-05-24T20:08:06Z</dcterms:created>
  <dcterms:modified xsi:type="dcterms:W3CDTF">2022-05-30T22:25:47Z</dcterms:modified>
</cp:coreProperties>
</file>